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66B6F512-CD7A-4591-B5BE-44B803E4A624}" type="datetimeFigureOut">
              <a:rPr lang="en-US" smtClean="0"/>
              <a:pPr/>
              <a:t>10/14/2014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8277E607-69D4-4F00-8C56-E0659162785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3A737-6FD0-4B74-991E-E522835ADED9}"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B6A75-60B9-41E7-A222-4892271F79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3A737-6FD0-4B74-991E-E522835ADED9}" type="datetimeFigureOut">
              <a:rPr lang="en-US" smtClean="0"/>
              <a:pPr/>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B6A75-60B9-41E7-A222-4892271F79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Autofit/>
          </a:bodyPr>
          <a:lstStyle/>
          <a:p>
            <a:r>
              <a:rPr lang="en-US" sz="6600" b="1" dirty="0" smtClean="0"/>
              <a:t>Porosity, Permeability and Aquifers</a:t>
            </a:r>
            <a:endParaRPr lang="en-US" sz="6600" b="1" dirty="0"/>
          </a:p>
        </p:txBody>
      </p:sp>
      <p:pic>
        <p:nvPicPr>
          <p:cNvPr id="12290" name="Picture 2" descr="http://floridaswater.com/aquifer/images/slides/Aquifer10.jpg"/>
          <p:cNvPicPr>
            <a:picLocks noChangeAspect="1" noChangeArrowheads="1"/>
          </p:cNvPicPr>
          <p:nvPr/>
        </p:nvPicPr>
        <p:blipFill>
          <a:blip r:embed="rId2"/>
          <a:srcRect/>
          <a:stretch>
            <a:fillRect/>
          </a:stretch>
        </p:blipFill>
        <p:spPr bwMode="auto">
          <a:xfrm>
            <a:off x="2209800" y="3276600"/>
            <a:ext cx="4953000" cy="32851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5999"/>
          </a:xfrm>
        </p:spPr>
        <p:txBody>
          <a:bodyPr>
            <a:normAutofit lnSpcReduction="10000"/>
          </a:bodyPr>
          <a:lstStyle/>
          <a:p>
            <a:pPr>
              <a:buNone/>
            </a:pPr>
            <a:r>
              <a:rPr lang="en-US" sz="3600" b="1" dirty="0" smtClean="0"/>
              <a:t>4.  Line </a:t>
            </a:r>
            <a:r>
              <a:rPr lang="en-US" sz="3600" b="1" dirty="0"/>
              <a:t>up two more cups and draw lines </a:t>
            </a:r>
            <a:endParaRPr lang="en-US" sz="3600" b="1" dirty="0" smtClean="0"/>
          </a:p>
          <a:p>
            <a:pPr>
              <a:buNone/>
            </a:pPr>
            <a:r>
              <a:rPr lang="en-US" sz="3600" b="1" dirty="0" smtClean="0"/>
              <a:t>     on </a:t>
            </a:r>
            <a:r>
              <a:rPr lang="en-US" sz="3600" b="1" dirty="0"/>
              <a:t>them at the same level</a:t>
            </a:r>
            <a:r>
              <a:rPr lang="en-US" sz="3600" b="1" dirty="0" smtClean="0"/>
              <a:t>.</a:t>
            </a:r>
          </a:p>
          <a:p>
            <a:pPr>
              <a:buNone/>
            </a:pPr>
            <a:endParaRPr lang="en-US" sz="3600" b="1" dirty="0"/>
          </a:p>
          <a:p>
            <a:pPr>
              <a:buNone/>
            </a:pPr>
            <a:r>
              <a:rPr lang="en-US" sz="3600" b="1" dirty="0" smtClean="0"/>
              <a:t>5.  Fill </a:t>
            </a:r>
            <a:r>
              <a:rPr lang="en-US" sz="3600" b="1" dirty="0"/>
              <a:t>the first cup with sand up to the </a:t>
            </a:r>
            <a:endParaRPr lang="en-US" sz="3600" b="1" dirty="0" smtClean="0"/>
          </a:p>
          <a:p>
            <a:pPr>
              <a:buNone/>
            </a:pPr>
            <a:r>
              <a:rPr lang="en-US" sz="3600" b="1" dirty="0" smtClean="0"/>
              <a:t>     mark </a:t>
            </a:r>
            <a:r>
              <a:rPr lang="en-US" sz="3600" b="1" dirty="0"/>
              <a:t>you drew. Fill the second with soil </a:t>
            </a:r>
            <a:r>
              <a:rPr lang="en-US" sz="3600" b="1" dirty="0" smtClean="0"/>
              <a:t> </a:t>
            </a:r>
          </a:p>
          <a:p>
            <a:pPr>
              <a:buNone/>
            </a:pPr>
            <a:r>
              <a:rPr lang="en-US" sz="3600" b="1" dirty="0"/>
              <a:t> </a:t>
            </a:r>
            <a:r>
              <a:rPr lang="en-US" sz="3600" b="1" dirty="0" smtClean="0"/>
              <a:t>    and </a:t>
            </a:r>
            <a:r>
              <a:rPr lang="en-US" sz="3600" b="1" dirty="0"/>
              <a:t>the third </a:t>
            </a:r>
            <a:r>
              <a:rPr lang="en-US" sz="3600" b="1" dirty="0" smtClean="0"/>
              <a:t>with </a:t>
            </a:r>
            <a:r>
              <a:rPr lang="en-US" sz="3600" b="1" dirty="0"/>
              <a:t>gravel</a:t>
            </a:r>
            <a:r>
              <a:rPr lang="en-US" sz="3600" b="1" dirty="0" smtClean="0"/>
              <a:t>.</a:t>
            </a:r>
          </a:p>
          <a:p>
            <a:pPr>
              <a:buNone/>
            </a:pPr>
            <a:endParaRPr lang="en-US" sz="3600" b="1" dirty="0"/>
          </a:p>
          <a:p>
            <a:pPr>
              <a:buNone/>
            </a:pPr>
            <a:r>
              <a:rPr lang="en-US" sz="3600" b="1" dirty="0"/>
              <a:t>6.  Pour the 100 </a:t>
            </a:r>
            <a:r>
              <a:rPr lang="en-US" sz="3600" b="1" dirty="0" err="1"/>
              <a:t>mL</a:t>
            </a:r>
            <a:r>
              <a:rPr lang="en-US" sz="3600" b="1" dirty="0"/>
              <a:t> of water slowly into the sand. Stop when the water level just reaches the </a:t>
            </a:r>
            <a:r>
              <a:rPr lang="en-US" sz="3600" b="1" dirty="0" smtClean="0"/>
              <a:t>top </a:t>
            </a:r>
            <a:r>
              <a:rPr lang="en-US" sz="3600" b="1" dirty="0"/>
              <a:t>of the sand.</a:t>
            </a:r>
          </a:p>
          <a:p>
            <a:pPr>
              <a:spcBef>
                <a:spcPts val="0"/>
              </a:spcBef>
              <a:buNone/>
            </a:pPr>
            <a:endParaRPr lang="en-US"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5999"/>
          </a:xfrm>
        </p:spPr>
        <p:txBody>
          <a:bodyPr>
            <a:normAutofit lnSpcReduction="10000"/>
          </a:bodyPr>
          <a:lstStyle/>
          <a:p>
            <a:pPr>
              <a:buNone/>
            </a:pPr>
            <a:r>
              <a:rPr lang="en-US" sz="3600" b="1" dirty="0" smtClean="0"/>
              <a:t>7.  Record </a:t>
            </a:r>
            <a:r>
              <a:rPr lang="en-US" sz="3600" b="1" dirty="0"/>
              <a:t>the amount of water left in the </a:t>
            </a:r>
            <a:endParaRPr lang="en-US" sz="3600" b="1" dirty="0" smtClean="0"/>
          </a:p>
          <a:p>
            <a:pPr>
              <a:buNone/>
            </a:pPr>
            <a:r>
              <a:rPr lang="en-US" sz="3600" b="1" dirty="0" smtClean="0"/>
              <a:t>     graduated </a:t>
            </a:r>
            <a:r>
              <a:rPr lang="en-US" sz="3600" b="1" dirty="0"/>
              <a:t>cylinder in the right column</a:t>
            </a:r>
            <a:r>
              <a:rPr lang="en-US" sz="3600" b="1" dirty="0" smtClean="0"/>
              <a:t>.</a:t>
            </a:r>
          </a:p>
          <a:p>
            <a:pPr>
              <a:buNone/>
            </a:pPr>
            <a:endParaRPr lang="en-US" sz="3600" b="1" dirty="0"/>
          </a:p>
          <a:p>
            <a:pPr marL="742950" indent="-742950">
              <a:buAutoNum type="arabicPeriod" startAt="8"/>
            </a:pPr>
            <a:r>
              <a:rPr lang="en-US" sz="3600" b="1" dirty="0" smtClean="0"/>
              <a:t>Calculate </a:t>
            </a:r>
            <a:r>
              <a:rPr lang="en-US" sz="3600" b="1" dirty="0"/>
              <a:t>the pore space by subtracting the amount left in the graduated cylinder from  the </a:t>
            </a:r>
            <a:r>
              <a:rPr lang="en-US" sz="3600" b="1" dirty="0" smtClean="0"/>
              <a:t>original </a:t>
            </a:r>
            <a:r>
              <a:rPr lang="en-US" sz="3600" b="1" dirty="0"/>
              <a:t>100mL</a:t>
            </a:r>
            <a:r>
              <a:rPr lang="en-US" sz="3600" b="1" dirty="0" smtClean="0"/>
              <a:t>.</a:t>
            </a:r>
          </a:p>
          <a:p>
            <a:pPr marL="742950" indent="-742950">
              <a:buAutoNum type="arabicPeriod" startAt="8"/>
            </a:pPr>
            <a:endParaRPr lang="en-US" sz="3600" b="1" dirty="0"/>
          </a:p>
          <a:p>
            <a:pPr>
              <a:buNone/>
            </a:pPr>
            <a:r>
              <a:rPr lang="en-US" sz="3600" b="1" dirty="0"/>
              <a:t>9.  Repeat steps 6-8 with the pea gravel and yard soil.</a:t>
            </a:r>
          </a:p>
          <a:p>
            <a:pPr>
              <a:spcBef>
                <a:spcPts val="0"/>
              </a:spcBef>
              <a:buNone/>
            </a:pPr>
            <a:endParaRPr lang="en-US" sz="3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1447800"/>
          </a:xfrm>
        </p:spPr>
        <p:txBody>
          <a:bodyPr>
            <a:normAutofit/>
          </a:bodyPr>
          <a:lstStyle/>
          <a:p>
            <a:pPr>
              <a:buNone/>
            </a:pPr>
            <a:r>
              <a:rPr lang="en-US" sz="3600" b="1" dirty="0" smtClean="0"/>
              <a:t>10.  Calculate </a:t>
            </a:r>
            <a:r>
              <a:rPr lang="en-US" sz="3600" b="1" dirty="0"/>
              <a:t>the %porosity and record in </a:t>
            </a:r>
            <a:endParaRPr lang="en-US" sz="3600" b="1" dirty="0" smtClean="0"/>
          </a:p>
          <a:p>
            <a:pPr>
              <a:buNone/>
            </a:pPr>
            <a:r>
              <a:rPr lang="en-US" sz="3600" b="1" dirty="0" smtClean="0"/>
              <a:t>        the </a:t>
            </a:r>
            <a:r>
              <a:rPr lang="en-US" sz="3600" b="1" dirty="0"/>
              <a:t>table. Use this formula:  </a:t>
            </a:r>
          </a:p>
        </p:txBody>
      </p:sp>
      <p:pic>
        <p:nvPicPr>
          <p:cNvPr id="20482" name="Picture 2"/>
          <p:cNvPicPr>
            <a:picLocks noChangeAspect="1" noChangeArrowheads="1"/>
          </p:cNvPicPr>
          <p:nvPr/>
        </p:nvPicPr>
        <p:blipFill>
          <a:blip r:embed="rId2"/>
          <a:srcRect/>
          <a:stretch>
            <a:fillRect/>
          </a:stretch>
        </p:blipFill>
        <p:spPr bwMode="auto">
          <a:xfrm>
            <a:off x="2514600" y="1752600"/>
            <a:ext cx="4343400" cy="1022902"/>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990600" y="2934380"/>
            <a:ext cx="7039789" cy="392362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5999"/>
          </a:xfrm>
        </p:spPr>
        <p:txBody>
          <a:bodyPr>
            <a:normAutofit/>
          </a:bodyPr>
          <a:lstStyle/>
          <a:p>
            <a:pPr>
              <a:buNone/>
            </a:pPr>
            <a:r>
              <a:rPr lang="en-US" sz="3600" b="1" u="sng" dirty="0"/>
              <a:t>Procedure for measuring permeability</a:t>
            </a:r>
            <a:endParaRPr lang="en-US" sz="3600" b="1" dirty="0"/>
          </a:p>
          <a:p>
            <a:pPr>
              <a:buNone/>
            </a:pPr>
            <a:r>
              <a:rPr lang="en-US" sz="3600" b="1" dirty="0" smtClean="0"/>
              <a:t>1.  Carefully </a:t>
            </a:r>
            <a:r>
              <a:rPr lang="en-US" sz="3600" b="1" dirty="0"/>
              <a:t>poke holes in the bottom of </a:t>
            </a:r>
            <a:endParaRPr lang="en-US" sz="3600" b="1" dirty="0" smtClean="0"/>
          </a:p>
          <a:p>
            <a:pPr>
              <a:buNone/>
            </a:pPr>
            <a:r>
              <a:rPr lang="en-US" sz="3600" b="1" dirty="0" smtClean="0"/>
              <a:t>     the </a:t>
            </a:r>
            <a:r>
              <a:rPr lang="en-US" sz="3600" b="1" dirty="0"/>
              <a:t>cup of sand. </a:t>
            </a:r>
            <a:endParaRPr lang="en-US" sz="3600" b="1" dirty="0" smtClean="0"/>
          </a:p>
          <a:p>
            <a:pPr>
              <a:buNone/>
            </a:pPr>
            <a:endParaRPr lang="en-US" sz="3600" b="1" dirty="0"/>
          </a:p>
          <a:p>
            <a:pPr>
              <a:buNone/>
            </a:pPr>
            <a:r>
              <a:rPr lang="en-US" sz="3600" b="1" dirty="0" smtClean="0"/>
              <a:t>2.  Fill </a:t>
            </a:r>
            <a:r>
              <a:rPr lang="en-US" sz="3600" b="1" dirty="0"/>
              <a:t>the graduated cylinder with 70 </a:t>
            </a:r>
            <a:r>
              <a:rPr lang="en-US" sz="3600" b="1" dirty="0" err="1"/>
              <a:t>mL</a:t>
            </a:r>
            <a:r>
              <a:rPr lang="en-US" sz="3600" b="1" dirty="0"/>
              <a:t> </a:t>
            </a:r>
            <a:endParaRPr lang="en-US" sz="3600" b="1" dirty="0" smtClean="0"/>
          </a:p>
          <a:p>
            <a:pPr>
              <a:buNone/>
            </a:pPr>
            <a:r>
              <a:rPr lang="en-US" sz="3600" b="1" dirty="0" smtClean="0"/>
              <a:t>     of water.</a:t>
            </a:r>
          </a:p>
          <a:p>
            <a:pPr>
              <a:buNone/>
            </a:pPr>
            <a:endParaRPr lang="en-US" sz="3600" b="1" dirty="0"/>
          </a:p>
          <a:p>
            <a:pPr>
              <a:buNone/>
            </a:pPr>
            <a:r>
              <a:rPr lang="en-US" sz="3600" b="1" dirty="0" smtClean="0"/>
              <a:t>3.  Get </a:t>
            </a:r>
            <a:r>
              <a:rPr lang="en-US" sz="3600" b="1" dirty="0"/>
              <a:t>a timer ready. Hold the cup over a </a:t>
            </a:r>
            <a:endParaRPr lang="en-US" sz="3600" b="1" dirty="0" smtClean="0"/>
          </a:p>
          <a:p>
            <a:pPr>
              <a:buNone/>
            </a:pPr>
            <a:r>
              <a:rPr lang="en-US" sz="3600" b="1" dirty="0" smtClean="0"/>
              <a:t>      beaker </a:t>
            </a:r>
            <a:r>
              <a:rPr lang="en-US" sz="3600" b="1" dirty="0"/>
              <a:t>to catch the water.</a:t>
            </a:r>
          </a:p>
          <a:p>
            <a:pPr>
              <a:spcBef>
                <a:spcPts val="0"/>
              </a:spcBef>
              <a:buNone/>
            </a:pPr>
            <a:endParaRPr lang="en-US"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5999"/>
          </a:xfrm>
        </p:spPr>
        <p:txBody>
          <a:bodyPr>
            <a:normAutofit/>
          </a:bodyPr>
          <a:lstStyle/>
          <a:p>
            <a:pPr>
              <a:buNone/>
            </a:pPr>
            <a:r>
              <a:rPr lang="en-US" sz="3600" b="1" dirty="0" smtClean="0"/>
              <a:t>4.  </a:t>
            </a:r>
            <a:r>
              <a:rPr lang="en-US" sz="3600" b="1" dirty="0"/>
              <a:t>Pour some of the water quickly into the cup of sand. Start recording as soon as the </a:t>
            </a:r>
            <a:r>
              <a:rPr lang="en-US" sz="3600" b="1" dirty="0" smtClean="0"/>
              <a:t>water </a:t>
            </a:r>
            <a:r>
              <a:rPr lang="en-US" sz="3600" b="1" dirty="0"/>
              <a:t>hits the sand.</a:t>
            </a:r>
          </a:p>
          <a:p>
            <a:pPr>
              <a:buNone/>
            </a:pPr>
            <a:r>
              <a:rPr lang="en-US" sz="3600" b="1" dirty="0" smtClean="0"/>
              <a:t>5.  </a:t>
            </a:r>
            <a:r>
              <a:rPr lang="en-US" sz="3600" b="1" dirty="0"/>
              <a:t>Stop timing as soon as the first drop of water comes out of the hole in the bottom.</a:t>
            </a:r>
          </a:p>
          <a:p>
            <a:pPr>
              <a:buNone/>
            </a:pPr>
            <a:r>
              <a:rPr lang="en-US" sz="3600" b="1" dirty="0" smtClean="0"/>
              <a:t>6.  </a:t>
            </a:r>
            <a:r>
              <a:rPr lang="en-US" sz="3600" b="1" dirty="0"/>
              <a:t>Record how many seconds it takes for the water to reach the bottom. </a:t>
            </a:r>
          </a:p>
          <a:p>
            <a:pPr>
              <a:buNone/>
            </a:pPr>
            <a:r>
              <a:rPr lang="en-US" sz="3600" b="1" dirty="0" smtClean="0"/>
              <a:t>7.  </a:t>
            </a:r>
            <a:r>
              <a:rPr lang="en-US" sz="3600" b="1" dirty="0"/>
              <a:t>Repeat steps 1-5 with the pea gravel and soil.</a:t>
            </a:r>
          </a:p>
          <a:p>
            <a:pPr>
              <a:spcBef>
                <a:spcPts val="0"/>
              </a:spcBef>
              <a:buNone/>
            </a:pPr>
            <a:endParaRPr lang="en-US" sz="3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165409" y="1143000"/>
            <a:ext cx="8749991" cy="4876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t>Aquifers</a:t>
            </a:r>
            <a:endParaRPr lang="en-US" sz="8000" b="1" dirty="0"/>
          </a:p>
        </p:txBody>
      </p:sp>
      <p:pic>
        <p:nvPicPr>
          <p:cNvPr id="21506" name="Picture 2" descr="http://www.planhillsborough.org/wp-content/uploads/2013/04/UnderwaterDiver_limestonecave.jpg"/>
          <p:cNvPicPr>
            <a:picLocks noChangeAspect="1" noChangeArrowheads="1"/>
          </p:cNvPicPr>
          <p:nvPr/>
        </p:nvPicPr>
        <p:blipFill>
          <a:blip r:embed="rId2"/>
          <a:srcRect/>
          <a:stretch>
            <a:fillRect/>
          </a:stretch>
        </p:blipFill>
        <p:spPr bwMode="auto">
          <a:xfrm>
            <a:off x="762000" y="1524000"/>
            <a:ext cx="7696200" cy="511777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1"/>
            <a:ext cx="8229600" cy="2895600"/>
          </a:xfrm>
        </p:spPr>
        <p:txBody>
          <a:bodyPr>
            <a:normAutofit/>
          </a:bodyPr>
          <a:lstStyle/>
          <a:p>
            <a:r>
              <a:rPr lang="en-US" sz="3600" b="1" dirty="0" smtClean="0">
                <a:solidFill>
                  <a:srgbClr val="FF0000"/>
                </a:solidFill>
              </a:rPr>
              <a:t>aquifer</a:t>
            </a:r>
            <a:r>
              <a:rPr lang="en-US" sz="3600" b="1" dirty="0" smtClean="0"/>
              <a:t> - is </a:t>
            </a:r>
            <a:r>
              <a:rPr lang="en-US" sz="3600" b="1" dirty="0"/>
              <a:t>a natural underground area where large quantities of ground water fill the spaces between rocks and sediments and creates and underwater “pool” of water.</a:t>
            </a:r>
          </a:p>
        </p:txBody>
      </p:sp>
      <p:sp>
        <p:nvSpPr>
          <p:cNvPr id="4" name="TextBox 3"/>
          <p:cNvSpPr txBox="1"/>
          <p:nvPr/>
        </p:nvSpPr>
        <p:spPr>
          <a:xfrm>
            <a:off x="228600" y="381000"/>
            <a:ext cx="1524000" cy="646331"/>
          </a:xfrm>
          <a:prstGeom prst="rect">
            <a:avLst/>
          </a:prstGeom>
          <a:solidFill>
            <a:srgbClr val="FFFF00"/>
          </a:solidFill>
        </p:spPr>
        <p:txBody>
          <a:bodyPr wrap="square" rtlCol="0">
            <a:spAutoFit/>
          </a:bodyPr>
          <a:lstStyle/>
          <a:p>
            <a:pPr algn="ctr"/>
            <a:r>
              <a:rPr lang="en-US" b="1" dirty="0" smtClean="0"/>
              <a:t>vocabulary</a:t>
            </a:r>
          </a:p>
          <a:p>
            <a:pPr algn="ctr"/>
            <a:r>
              <a:rPr lang="en-US" b="1" dirty="0" smtClean="0"/>
              <a:t>word!</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1"/>
            <a:ext cx="8229600" cy="1905000"/>
          </a:xfrm>
        </p:spPr>
        <p:txBody>
          <a:bodyPr>
            <a:normAutofit/>
          </a:bodyPr>
          <a:lstStyle/>
          <a:p>
            <a:r>
              <a:rPr lang="en-US" sz="3600" b="1" dirty="0"/>
              <a:t>This water is frequently pumped up using water wells and used for humans and livestock.</a:t>
            </a:r>
          </a:p>
          <a:p>
            <a:endParaRPr lang="en-US" sz="3600" b="1" dirty="0"/>
          </a:p>
        </p:txBody>
      </p:sp>
      <p:pic>
        <p:nvPicPr>
          <p:cNvPr id="29698" name="Picture 2" descr="http://www.touissetwater.com/images/aquifer_displaced_advanced.jpg"/>
          <p:cNvPicPr>
            <a:picLocks noChangeAspect="1" noChangeArrowheads="1"/>
          </p:cNvPicPr>
          <p:nvPr/>
        </p:nvPicPr>
        <p:blipFill>
          <a:blip r:embed="rId2"/>
          <a:srcRect/>
          <a:stretch>
            <a:fillRect/>
          </a:stretch>
        </p:blipFill>
        <p:spPr bwMode="auto">
          <a:xfrm>
            <a:off x="1219200" y="2438400"/>
            <a:ext cx="6858000" cy="324802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noAutofit/>
          </a:bodyPr>
          <a:lstStyle/>
          <a:p>
            <a:r>
              <a:rPr lang="en-US" sz="3600" b="1" dirty="0"/>
              <a:t>The state of Texas has 23 aquifers that cover approximately 75% of the state. The Ogallala Aquifer accounts for about 90% of the water in all of Texas Aquifers. Groundwater from Texas aquifers is used for irrigation, city use, manufacturing, and livestock production. Pumping water from many aquifers in Texas has resulted in a significant lowering of the water table.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1"/>
            <a:ext cx="8229600" cy="3048000"/>
          </a:xfrm>
        </p:spPr>
        <p:txBody>
          <a:bodyPr>
            <a:normAutofit/>
          </a:bodyPr>
          <a:lstStyle/>
          <a:p>
            <a:r>
              <a:rPr lang="en-US" sz="3600" b="1" dirty="0">
                <a:solidFill>
                  <a:srgbClr val="FF0000"/>
                </a:solidFill>
              </a:rPr>
              <a:t>porosity</a:t>
            </a:r>
            <a:r>
              <a:rPr lang="en-US" sz="3600" b="1" dirty="0"/>
              <a:t> – the amount of empty space in a rock or other earth substance; this empty space is known as pore space. Porosity is how much water a substance can hold.</a:t>
            </a:r>
          </a:p>
        </p:txBody>
      </p:sp>
      <p:sp>
        <p:nvSpPr>
          <p:cNvPr id="4" name="TextBox 3"/>
          <p:cNvSpPr txBox="1"/>
          <p:nvPr/>
        </p:nvSpPr>
        <p:spPr>
          <a:xfrm>
            <a:off x="0" y="0"/>
            <a:ext cx="1524000" cy="646331"/>
          </a:xfrm>
          <a:prstGeom prst="rect">
            <a:avLst/>
          </a:prstGeom>
          <a:solidFill>
            <a:srgbClr val="FFFF00"/>
          </a:solidFill>
        </p:spPr>
        <p:txBody>
          <a:bodyPr wrap="square" rtlCol="0">
            <a:spAutoFit/>
          </a:bodyPr>
          <a:lstStyle/>
          <a:p>
            <a:pPr algn="ctr"/>
            <a:r>
              <a:rPr lang="en-US" b="1" dirty="0" smtClean="0"/>
              <a:t>vocabulary</a:t>
            </a:r>
          </a:p>
          <a:p>
            <a:pPr algn="ctr"/>
            <a:r>
              <a:rPr lang="en-US" b="1" dirty="0" smtClean="0"/>
              <a:t>word!</a:t>
            </a:r>
            <a:endParaRPr lang="en-US" b="1" dirty="0"/>
          </a:p>
        </p:txBody>
      </p:sp>
      <p:pic>
        <p:nvPicPr>
          <p:cNvPr id="1026" name="Picture 2" descr="http://www.learnearthscience.com/pages/Unit_Links/images/porosity1.jpg"/>
          <p:cNvPicPr>
            <a:picLocks noChangeAspect="1" noChangeArrowheads="1"/>
          </p:cNvPicPr>
          <p:nvPr/>
        </p:nvPicPr>
        <p:blipFill>
          <a:blip r:embed="rId2"/>
          <a:srcRect/>
          <a:stretch>
            <a:fillRect/>
          </a:stretch>
        </p:blipFill>
        <p:spPr bwMode="auto">
          <a:xfrm>
            <a:off x="2743200" y="3124200"/>
            <a:ext cx="4876800" cy="356098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371600" y="228600"/>
            <a:ext cx="6324600" cy="647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3505200"/>
          </a:xfrm>
        </p:spPr>
        <p:txBody>
          <a:bodyPr>
            <a:normAutofit/>
          </a:bodyPr>
          <a:lstStyle/>
          <a:p>
            <a:r>
              <a:rPr lang="en-US" sz="3600" b="1" dirty="0"/>
              <a:t>The water table is the upper surface of </a:t>
            </a:r>
            <a:r>
              <a:rPr lang="en-US" sz="3600" b="1" dirty="0" smtClean="0"/>
              <a:t>ground </a:t>
            </a:r>
            <a:r>
              <a:rPr lang="en-US" sz="3600" b="1" dirty="0"/>
              <a:t>water below which the soil or </a:t>
            </a:r>
            <a:r>
              <a:rPr lang="en-US" sz="3600" b="1" dirty="0" smtClean="0"/>
              <a:t>rocks </a:t>
            </a:r>
            <a:r>
              <a:rPr lang="en-US" sz="3600" b="1" dirty="0"/>
              <a:t>are </a:t>
            </a:r>
            <a:r>
              <a:rPr lang="en-US" sz="3600" b="1" dirty="0" smtClean="0"/>
              <a:t>permanently </a:t>
            </a:r>
            <a:r>
              <a:rPr lang="en-US" sz="3600" b="1" dirty="0"/>
              <a:t>saturated with </a:t>
            </a:r>
            <a:r>
              <a:rPr lang="en-US" sz="3600" b="1" dirty="0" smtClean="0"/>
              <a:t>water </a:t>
            </a:r>
            <a:r>
              <a:rPr lang="en-US" sz="3600" b="1" dirty="0"/>
              <a:t>and where the pressure of water </a:t>
            </a:r>
            <a:r>
              <a:rPr lang="en-US" sz="3600" b="1" dirty="0" smtClean="0"/>
              <a:t>in </a:t>
            </a:r>
            <a:r>
              <a:rPr lang="en-US" sz="3600" b="1" dirty="0"/>
              <a:t>the soil equals the pressure of the </a:t>
            </a:r>
            <a:r>
              <a:rPr lang="en-US" sz="3600" b="1" dirty="0" smtClean="0"/>
              <a:t>atmosphere</a:t>
            </a:r>
            <a:r>
              <a:rPr lang="en-US" sz="3600" b="1" dirty="0"/>
              <a:t>.</a:t>
            </a:r>
          </a:p>
        </p:txBody>
      </p:sp>
      <p:pic>
        <p:nvPicPr>
          <p:cNvPr id="31746" name="Picture 2" descr="http://www.whatcomcd.org/sites/default/files/farm_assist/dairy/arm/WaterTableGraphic.png"/>
          <p:cNvPicPr>
            <a:picLocks noChangeAspect="1" noChangeArrowheads="1"/>
          </p:cNvPicPr>
          <p:nvPr/>
        </p:nvPicPr>
        <p:blipFill>
          <a:blip r:embed="rId2"/>
          <a:srcRect/>
          <a:stretch>
            <a:fillRect/>
          </a:stretch>
        </p:blipFill>
        <p:spPr bwMode="auto">
          <a:xfrm>
            <a:off x="609600" y="3886200"/>
            <a:ext cx="8001000" cy="2667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pPr>
              <a:spcBef>
                <a:spcPts val="0"/>
              </a:spcBef>
              <a:buNone/>
            </a:pPr>
            <a:r>
              <a:rPr lang="en-US" sz="3600" b="1" dirty="0"/>
              <a:t>The water table fluctuates with the </a:t>
            </a:r>
            <a:r>
              <a:rPr lang="en-US" sz="3600" b="1" dirty="0" smtClean="0"/>
              <a:t>seasons and </a:t>
            </a:r>
            <a:r>
              <a:rPr lang="en-US" sz="3600" b="1" dirty="0"/>
              <a:t>from one year to another based on </a:t>
            </a:r>
            <a:r>
              <a:rPr lang="en-US" sz="3600" b="1" dirty="0" smtClean="0"/>
              <a:t>how </a:t>
            </a:r>
            <a:r>
              <a:rPr lang="en-US" sz="3600" b="1" dirty="0"/>
              <a:t>much precipitation has fallen, how </a:t>
            </a:r>
            <a:r>
              <a:rPr lang="en-US" sz="3600" b="1" dirty="0" smtClean="0"/>
              <a:t>much has </a:t>
            </a:r>
            <a:r>
              <a:rPr lang="en-US" sz="3600" b="1" dirty="0"/>
              <a:t>been pumped out for human use </a:t>
            </a:r>
            <a:r>
              <a:rPr lang="en-US" sz="3600" b="1" dirty="0" smtClean="0"/>
              <a:t>and how </a:t>
            </a:r>
            <a:r>
              <a:rPr lang="en-US" sz="3600" b="1" dirty="0"/>
              <a:t>much is used by plants and animals. </a:t>
            </a:r>
          </a:p>
          <a:p>
            <a:pPr>
              <a:spcBef>
                <a:spcPts val="0"/>
              </a:spcBef>
              <a:buNone/>
            </a:pPr>
            <a:endParaRPr lang="en-US" sz="3600" b="1" dirty="0" smtClean="0"/>
          </a:p>
          <a:p>
            <a:pPr>
              <a:spcBef>
                <a:spcPts val="0"/>
              </a:spcBef>
              <a:buNone/>
            </a:pPr>
            <a:r>
              <a:rPr lang="en-US" sz="3600" b="1" dirty="0" smtClean="0"/>
              <a:t>Using </a:t>
            </a:r>
            <a:r>
              <a:rPr lang="en-US" sz="3600" b="1" dirty="0"/>
              <a:t>a blue marker, trace the solid and </a:t>
            </a:r>
          </a:p>
          <a:p>
            <a:pPr>
              <a:spcBef>
                <a:spcPts val="0"/>
              </a:spcBef>
              <a:buNone/>
            </a:pPr>
            <a:r>
              <a:rPr lang="en-US" sz="3600" b="1" dirty="0"/>
              <a:t>dotted line labeled “water table” in the </a:t>
            </a:r>
          </a:p>
          <a:p>
            <a:pPr>
              <a:spcBef>
                <a:spcPts val="0"/>
              </a:spcBef>
              <a:buNone/>
            </a:pPr>
            <a:r>
              <a:rPr lang="en-US" sz="3600" b="1" dirty="0"/>
              <a:t>diagram below.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rot="16200000">
            <a:off x="1879971" y="-736971"/>
            <a:ext cx="5486400" cy="817954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1"/>
            <a:ext cx="8229600" cy="2590800"/>
          </a:xfrm>
        </p:spPr>
        <p:txBody>
          <a:bodyPr>
            <a:noAutofit/>
          </a:bodyPr>
          <a:lstStyle/>
          <a:p>
            <a:pPr>
              <a:buNone/>
            </a:pPr>
            <a:r>
              <a:rPr lang="en-US" sz="3600" b="1" dirty="0"/>
              <a:t>Less permeable rock below an aquifer that </a:t>
            </a:r>
            <a:r>
              <a:rPr lang="en-US" sz="3600" b="1" dirty="0" smtClean="0"/>
              <a:t>keeps </a:t>
            </a:r>
            <a:r>
              <a:rPr lang="en-US" sz="3600" b="1" dirty="0"/>
              <a:t>groundwater from draining away is </a:t>
            </a:r>
            <a:r>
              <a:rPr lang="en-US" sz="3600" b="1" dirty="0" smtClean="0"/>
              <a:t>called </a:t>
            </a:r>
            <a:r>
              <a:rPr lang="en-US" sz="3600" b="1" dirty="0"/>
              <a:t>a confining layer (color the confining </a:t>
            </a:r>
            <a:r>
              <a:rPr lang="en-US" sz="3600" b="1" dirty="0" smtClean="0"/>
              <a:t>layer </a:t>
            </a:r>
            <a:r>
              <a:rPr lang="en-US" sz="3600" b="1" dirty="0"/>
              <a:t>with a yellow pencil).</a:t>
            </a:r>
          </a:p>
        </p:txBody>
      </p:sp>
      <p:pic>
        <p:nvPicPr>
          <p:cNvPr id="35842" name="Picture 2"/>
          <p:cNvPicPr>
            <a:picLocks noChangeAspect="1" noChangeArrowheads="1"/>
          </p:cNvPicPr>
          <p:nvPr/>
        </p:nvPicPr>
        <p:blipFill>
          <a:blip r:embed="rId2"/>
          <a:srcRect/>
          <a:stretch>
            <a:fillRect/>
          </a:stretch>
        </p:blipFill>
        <p:spPr bwMode="auto">
          <a:xfrm rot="16200000">
            <a:off x="2465499" y="1496901"/>
            <a:ext cx="4038600" cy="637879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1"/>
            <a:ext cx="8229600" cy="2590800"/>
          </a:xfrm>
        </p:spPr>
        <p:txBody>
          <a:bodyPr>
            <a:noAutofit/>
          </a:bodyPr>
          <a:lstStyle/>
          <a:p>
            <a:r>
              <a:rPr lang="en-US" sz="3600" b="1" dirty="0"/>
              <a:t>The water held within the pores of the sand, soil, and clay above the confining layer is called an aquifer (color the upper aquifer with a light blue pencil) . </a:t>
            </a:r>
          </a:p>
        </p:txBody>
      </p:sp>
      <p:pic>
        <p:nvPicPr>
          <p:cNvPr id="36866" name="Picture 2"/>
          <p:cNvPicPr>
            <a:picLocks noChangeAspect="1" noChangeArrowheads="1"/>
          </p:cNvPicPr>
          <p:nvPr/>
        </p:nvPicPr>
        <p:blipFill>
          <a:blip r:embed="rId2"/>
          <a:srcRect/>
          <a:stretch>
            <a:fillRect/>
          </a:stretch>
        </p:blipFill>
        <p:spPr bwMode="auto">
          <a:xfrm rot="16200000">
            <a:off x="2615428" y="1804173"/>
            <a:ext cx="3657600" cy="568805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1"/>
            <a:ext cx="8229600" cy="2590800"/>
          </a:xfrm>
        </p:spPr>
        <p:txBody>
          <a:bodyPr>
            <a:noAutofit/>
          </a:bodyPr>
          <a:lstStyle/>
          <a:p>
            <a:r>
              <a:rPr lang="en-US" sz="3600" b="1" dirty="0"/>
              <a:t>Sometimes, deeper in the ground is an impermeable layer (color the impermeable layer with a dark brown pencil). </a:t>
            </a:r>
          </a:p>
        </p:txBody>
      </p:sp>
      <p:pic>
        <p:nvPicPr>
          <p:cNvPr id="37890" name="Picture 2"/>
          <p:cNvPicPr>
            <a:picLocks noChangeAspect="1" noChangeArrowheads="1"/>
          </p:cNvPicPr>
          <p:nvPr/>
        </p:nvPicPr>
        <p:blipFill>
          <a:blip r:embed="rId2"/>
          <a:srcRect/>
          <a:stretch>
            <a:fillRect/>
          </a:stretch>
        </p:blipFill>
        <p:spPr bwMode="auto">
          <a:xfrm rot="16200000">
            <a:off x="2905240" y="1590560"/>
            <a:ext cx="3866921" cy="617220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1"/>
            <a:ext cx="8229600" cy="2895600"/>
          </a:xfrm>
        </p:spPr>
        <p:txBody>
          <a:bodyPr>
            <a:normAutofit/>
          </a:bodyPr>
          <a:lstStyle/>
          <a:p>
            <a:r>
              <a:rPr lang="en-US" sz="3600" b="1" dirty="0" smtClean="0"/>
              <a:t>When water is trapped between the confining layer and the impermeable layer, it forms an artesian aquifer (color the lower aquifer with a dark blue pencil). </a:t>
            </a:r>
            <a:endParaRPr lang="en-US" sz="3600" b="1" dirty="0"/>
          </a:p>
        </p:txBody>
      </p:sp>
      <p:pic>
        <p:nvPicPr>
          <p:cNvPr id="38914" name="Picture 2"/>
          <p:cNvPicPr>
            <a:picLocks noChangeAspect="1" noChangeArrowheads="1"/>
          </p:cNvPicPr>
          <p:nvPr/>
        </p:nvPicPr>
        <p:blipFill>
          <a:blip r:embed="rId2"/>
          <a:srcRect/>
          <a:stretch>
            <a:fillRect/>
          </a:stretch>
        </p:blipFill>
        <p:spPr bwMode="auto">
          <a:xfrm rot="16200000">
            <a:off x="3601141" y="1732860"/>
            <a:ext cx="3648075" cy="5668756"/>
          </a:xfrm>
          <a:prstGeom prst="rect">
            <a:avLst/>
          </a:prstGeom>
          <a:noFill/>
          <a:ln w="9525">
            <a:noFill/>
            <a:miter lim="800000"/>
            <a:headEnd/>
            <a:tailEnd/>
          </a:ln>
          <a:effectLst/>
        </p:spPr>
      </p:pic>
      <p:sp>
        <p:nvSpPr>
          <p:cNvPr id="5" name="TextBox 4"/>
          <p:cNvSpPr txBox="1"/>
          <p:nvPr/>
        </p:nvSpPr>
        <p:spPr>
          <a:xfrm>
            <a:off x="457200" y="3886200"/>
            <a:ext cx="1905000" cy="1569660"/>
          </a:xfrm>
          <a:prstGeom prst="rect">
            <a:avLst/>
          </a:prstGeom>
          <a:noFill/>
        </p:spPr>
        <p:txBody>
          <a:bodyPr wrap="square" rtlCol="0">
            <a:spAutoFit/>
          </a:bodyPr>
          <a:lstStyle/>
          <a:p>
            <a:r>
              <a:rPr lang="en-US" sz="3200" b="1" dirty="0" smtClean="0">
                <a:solidFill>
                  <a:srgbClr val="FF0000"/>
                </a:solidFill>
              </a:rPr>
              <a:t>Glue this in your notes.</a:t>
            </a:r>
            <a:endParaRPr lang="en-US" sz="3200"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ormAutofit/>
          </a:bodyPr>
          <a:lstStyle/>
          <a:p>
            <a:pPr>
              <a:buNone/>
            </a:pPr>
            <a:r>
              <a:rPr lang="en-US" b="1" dirty="0" smtClean="0"/>
              <a:t>Water in an artesian aquifer is under a large amount of pressure and can bubble up out of the ground in </a:t>
            </a:r>
            <a:r>
              <a:rPr lang="en-US" b="1" dirty="0"/>
              <a:t>some places. Rainwater cannot penetrate the confining </a:t>
            </a:r>
            <a:endParaRPr lang="en-US" b="1" dirty="0" smtClean="0"/>
          </a:p>
          <a:p>
            <a:pPr>
              <a:buNone/>
            </a:pPr>
            <a:r>
              <a:rPr lang="en-US" b="1" dirty="0" smtClean="0"/>
              <a:t>    layer </a:t>
            </a:r>
            <a:r>
              <a:rPr lang="en-US" b="1" dirty="0"/>
              <a:t>to get to an artesian </a:t>
            </a:r>
            <a:endParaRPr lang="en-US" b="1" dirty="0" smtClean="0"/>
          </a:p>
          <a:p>
            <a:pPr>
              <a:buNone/>
            </a:pPr>
            <a:r>
              <a:rPr lang="en-US" b="1" dirty="0"/>
              <a:t> </a:t>
            </a:r>
            <a:r>
              <a:rPr lang="en-US" b="1" dirty="0" smtClean="0"/>
              <a:t>   aquifer</a:t>
            </a:r>
            <a:r>
              <a:rPr lang="en-US" b="1" dirty="0"/>
              <a:t>. Artesian aquifers are </a:t>
            </a:r>
            <a:endParaRPr lang="en-US" b="1" dirty="0" smtClean="0"/>
          </a:p>
          <a:p>
            <a:pPr>
              <a:buNone/>
            </a:pPr>
            <a:r>
              <a:rPr lang="en-US" b="1" dirty="0"/>
              <a:t> </a:t>
            </a:r>
            <a:r>
              <a:rPr lang="en-US" b="1" dirty="0" smtClean="0"/>
              <a:t>   refilled </a:t>
            </a:r>
            <a:r>
              <a:rPr lang="en-US" b="1" dirty="0"/>
              <a:t>in a recharge zone </a:t>
            </a:r>
            <a:endParaRPr lang="en-US" b="1" dirty="0" smtClean="0"/>
          </a:p>
          <a:p>
            <a:pPr>
              <a:buNone/>
            </a:pPr>
            <a:r>
              <a:rPr lang="en-US" b="1" dirty="0"/>
              <a:t> </a:t>
            </a:r>
            <a:r>
              <a:rPr lang="en-US" b="1" dirty="0" smtClean="0"/>
              <a:t>   where </a:t>
            </a:r>
            <a:r>
              <a:rPr lang="en-US" b="1" dirty="0"/>
              <a:t>there is no confining </a:t>
            </a:r>
            <a:endParaRPr lang="en-US" b="1" dirty="0" smtClean="0"/>
          </a:p>
          <a:p>
            <a:pPr>
              <a:buNone/>
            </a:pPr>
            <a:r>
              <a:rPr lang="en-US" b="1" dirty="0"/>
              <a:t> </a:t>
            </a:r>
            <a:r>
              <a:rPr lang="en-US" b="1" dirty="0" smtClean="0"/>
              <a:t>   layer</a:t>
            </a:r>
            <a:r>
              <a:rPr lang="en-US" b="1" dirty="0"/>
              <a:t>.</a:t>
            </a:r>
          </a:p>
          <a:p>
            <a:pPr>
              <a:buNone/>
            </a:pPr>
            <a:endParaRPr lang="en-US" b="1" dirty="0"/>
          </a:p>
        </p:txBody>
      </p:sp>
      <p:pic>
        <p:nvPicPr>
          <p:cNvPr id="39938" name="Picture 2" descr="http://www.valleyartesian.com/IMG_0017.jpg"/>
          <p:cNvPicPr>
            <a:picLocks noChangeAspect="1" noChangeArrowheads="1"/>
          </p:cNvPicPr>
          <p:nvPr/>
        </p:nvPicPr>
        <p:blipFill>
          <a:blip r:embed="rId2"/>
          <a:srcRect/>
          <a:stretch>
            <a:fillRect/>
          </a:stretch>
        </p:blipFill>
        <p:spPr bwMode="auto">
          <a:xfrm>
            <a:off x="5867400" y="2438400"/>
            <a:ext cx="3038669" cy="40481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6019800"/>
          </a:xfrm>
        </p:spPr>
        <p:txBody>
          <a:bodyPr>
            <a:normAutofit lnSpcReduction="10000"/>
          </a:bodyPr>
          <a:lstStyle/>
          <a:p>
            <a:pPr>
              <a:buNone/>
            </a:pPr>
            <a:r>
              <a:rPr lang="en-US" sz="3600" b="1" u="sng" dirty="0"/>
              <a:t>Procedure</a:t>
            </a:r>
            <a:endParaRPr lang="en-US" sz="3600" b="1" dirty="0"/>
          </a:p>
          <a:p>
            <a:pPr>
              <a:buNone/>
            </a:pPr>
            <a:r>
              <a:rPr lang="en-US" sz="3600" b="1" dirty="0"/>
              <a:t>1.  </a:t>
            </a:r>
            <a:r>
              <a:rPr lang="en-US" sz="3600" b="1" dirty="0" smtClean="0"/>
              <a:t>Take the </a:t>
            </a:r>
            <a:r>
              <a:rPr lang="en-US" sz="3600" b="1" dirty="0" err="1" smtClean="0"/>
              <a:t>styrofoam</a:t>
            </a:r>
            <a:r>
              <a:rPr lang="en-US" sz="3600" b="1" dirty="0" smtClean="0"/>
              <a:t> cup with the gravel   </a:t>
            </a:r>
          </a:p>
          <a:p>
            <a:pPr>
              <a:buNone/>
            </a:pPr>
            <a:r>
              <a:rPr lang="en-US" sz="3600" b="1" dirty="0"/>
              <a:t> </a:t>
            </a:r>
            <a:r>
              <a:rPr lang="en-US" sz="3600" b="1" dirty="0" smtClean="0"/>
              <a:t>     in it and add a layer of the wet sand.</a:t>
            </a:r>
          </a:p>
          <a:p>
            <a:pPr>
              <a:buNone/>
            </a:pPr>
            <a:endParaRPr lang="en-US" sz="3600" b="1" dirty="0"/>
          </a:p>
          <a:p>
            <a:pPr marL="742950" indent="-742950">
              <a:buAutoNum type="arabicPeriod" startAt="2"/>
            </a:pPr>
            <a:r>
              <a:rPr lang="en-US" sz="3600" b="1" dirty="0" smtClean="0"/>
              <a:t>Above the sand, add a layer of the soil.</a:t>
            </a:r>
          </a:p>
          <a:p>
            <a:pPr marL="742950" indent="-742950">
              <a:buAutoNum type="arabicPeriod" startAt="2"/>
            </a:pPr>
            <a:endParaRPr lang="en-US" sz="3600" b="1" dirty="0"/>
          </a:p>
          <a:p>
            <a:pPr>
              <a:buNone/>
            </a:pPr>
            <a:r>
              <a:rPr lang="en-US" sz="3600" b="1" dirty="0"/>
              <a:t>3.  </a:t>
            </a:r>
            <a:r>
              <a:rPr lang="en-US" sz="3600" b="1" dirty="0" smtClean="0"/>
              <a:t>Pour 100 </a:t>
            </a:r>
            <a:r>
              <a:rPr lang="en-US" sz="3600" b="1" dirty="0" err="1" smtClean="0"/>
              <a:t>mL</a:t>
            </a:r>
            <a:r>
              <a:rPr lang="en-US" sz="3600" b="1" dirty="0" smtClean="0"/>
              <a:t> of water into the graduated cylinder and add 5 drops of blue food coloring.</a:t>
            </a:r>
            <a:endParaRPr lang="en-US" sz="3600" b="1" dirty="0"/>
          </a:p>
          <a:p>
            <a:pPr>
              <a:buNone/>
            </a:pPr>
            <a:endParaRPr lang="en-US" sz="3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1"/>
            <a:ext cx="8229600" cy="3048000"/>
          </a:xfrm>
        </p:spPr>
        <p:txBody>
          <a:bodyPr>
            <a:normAutofit/>
          </a:bodyPr>
          <a:lstStyle/>
          <a:p>
            <a:pPr lvl="0"/>
            <a:r>
              <a:rPr lang="en-US" sz="3600" b="1" dirty="0">
                <a:solidFill>
                  <a:srgbClr val="FF0000"/>
                </a:solidFill>
              </a:rPr>
              <a:t>permeability </a:t>
            </a:r>
            <a:r>
              <a:rPr lang="en-US" sz="3600" b="1" dirty="0"/>
              <a:t>– is how well water flows through rock or other earth substance. Factors that affect permeability are how large the pores in the substance are and how well the particles fit together.</a:t>
            </a:r>
          </a:p>
        </p:txBody>
      </p:sp>
      <p:sp>
        <p:nvSpPr>
          <p:cNvPr id="4" name="TextBox 3"/>
          <p:cNvSpPr txBox="1"/>
          <p:nvPr/>
        </p:nvSpPr>
        <p:spPr>
          <a:xfrm>
            <a:off x="0" y="0"/>
            <a:ext cx="1524000" cy="646331"/>
          </a:xfrm>
          <a:prstGeom prst="rect">
            <a:avLst/>
          </a:prstGeom>
          <a:solidFill>
            <a:srgbClr val="FFFF00"/>
          </a:solidFill>
        </p:spPr>
        <p:txBody>
          <a:bodyPr wrap="square" rtlCol="0">
            <a:spAutoFit/>
          </a:bodyPr>
          <a:lstStyle/>
          <a:p>
            <a:pPr algn="ctr"/>
            <a:r>
              <a:rPr lang="en-US" b="1" dirty="0" smtClean="0"/>
              <a:t>vocabulary</a:t>
            </a:r>
          </a:p>
          <a:p>
            <a:pPr algn="ctr"/>
            <a:r>
              <a:rPr lang="en-US" b="1" dirty="0" smtClean="0"/>
              <a:t>word!</a:t>
            </a:r>
            <a:endParaRPr lang="en-US" b="1" dirty="0"/>
          </a:p>
        </p:txBody>
      </p:sp>
      <p:pic>
        <p:nvPicPr>
          <p:cNvPr id="15362" name="Picture 2" descr="http://rmccs.org/images/permeability.jpg"/>
          <p:cNvPicPr>
            <a:picLocks noChangeAspect="1" noChangeArrowheads="1"/>
          </p:cNvPicPr>
          <p:nvPr/>
        </p:nvPicPr>
        <p:blipFill>
          <a:blip r:embed="rId2"/>
          <a:srcRect/>
          <a:stretch>
            <a:fillRect/>
          </a:stretch>
        </p:blipFill>
        <p:spPr bwMode="auto">
          <a:xfrm>
            <a:off x="2057400" y="3581399"/>
            <a:ext cx="5257800" cy="303568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019800"/>
          </a:xfrm>
        </p:spPr>
        <p:txBody>
          <a:bodyPr>
            <a:normAutofit/>
          </a:bodyPr>
          <a:lstStyle/>
          <a:p>
            <a:pPr>
              <a:buNone/>
            </a:pPr>
            <a:r>
              <a:rPr lang="en-US" sz="3600" b="1" u="sng" dirty="0"/>
              <a:t>Procedure</a:t>
            </a:r>
            <a:endParaRPr lang="en-US" sz="3600" b="1" dirty="0"/>
          </a:p>
          <a:p>
            <a:pPr>
              <a:buNone/>
            </a:pPr>
            <a:r>
              <a:rPr lang="en-US" sz="3600" b="1" dirty="0" smtClean="0"/>
              <a:t>4.  Hold the cup over an empty beaker </a:t>
            </a:r>
          </a:p>
          <a:p>
            <a:pPr>
              <a:buNone/>
            </a:pPr>
            <a:r>
              <a:rPr lang="en-US" sz="3600" b="1" dirty="0" smtClean="0"/>
              <a:t>     and pour the blue water into your </a:t>
            </a:r>
          </a:p>
          <a:p>
            <a:pPr>
              <a:buNone/>
            </a:pPr>
            <a:r>
              <a:rPr lang="en-US" sz="3600" b="1" dirty="0"/>
              <a:t> </a:t>
            </a:r>
            <a:r>
              <a:rPr lang="en-US" sz="3600" b="1" dirty="0" smtClean="0"/>
              <a:t>    aquifer.</a:t>
            </a:r>
          </a:p>
          <a:p>
            <a:pPr>
              <a:buNone/>
            </a:pPr>
            <a:endParaRPr lang="en-US" sz="3600" b="1" dirty="0"/>
          </a:p>
          <a:p>
            <a:pPr marL="742950" indent="-742950">
              <a:buNone/>
            </a:pPr>
            <a:r>
              <a:rPr lang="en-US" sz="3600" b="1" dirty="0" smtClean="0"/>
              <a:t>5.   Write a description of what happened in your notes. </a:t>
            </a:r>
            <a:endParaRPr lang="en-US"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000" b="1" dirty="0"/>
              <a:t>Water flows between the spaces in the material. If the spaces are close together such as in clay based soils, the water will tend to cling to the material and not pass through it easily or quickly. If the spaces are large, such as in the gravel, the water passes through quickly.</a:t>
            </a:r>
          </a:p>
          <a:p>
            <a:endParaRPr lang="en-US"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Color the blue areas on your diagram and glue into your notes</a:t>
            </a:r>
            <a:endParaRPr lang="en-US" b="1" dirty="0"/>
          </a:p>
        </p:txBody>
      </p:sp>
      <p:pic>
        <p:nvPicPr>
          <p:cNvPr id="4" name="Picture 3" descr="porosity.jpg"/>
          <p:cNvPicPr>
            <a:picLocks noChangeAspect="1"/>
          </p:cNvPicPr>
          <p:nvPr/>
        </p:nvPicPr>
        <p:blipFill>
          <a:blip r:embed="rId2"/>
          <a:stretch>
            <a:fillRect/>
          </a:stretch>
        </p:blipFill>
        <p:spPr>
          <a:xfrm>
            <a:off x="457200" y="2286000"/>
            <a:ext cx="8299361" cy="2819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8229600" cy="1752600"/>
          </a:xfrm>
        </p:spPr>
        <p:txBody>
          <a:bodyPr>
            <a:normAutofit/>
          </a:bodyPr>
          <a:lstStyle/>
          <a:p>
            <a:pPr lvl="0"/>
            <a:r>
              <a:rPr lang="en-US" sz="3600" b="1" dirty="0">
                <a:solidFill>
                  <a:srgbClr val="FF0000"/>
                </a:solidFill>
              </a:rPr>
              <a:t>percolation</a:t>
            </a:r>
            <a:r>
              <a:rPr lang="en-US" sz="3600" b="1" dirty="0"/>
              <a:t> – the downward movement of water from the land surface into soil or porous rock.</a:t>
            </a:r>
          </a:p>
          <a:p>
            <a:endParaRPr lang="en-US" sz="3600" b="1" dirty="0"/>
          </a:p>
        </p:txBody>
      </p:sp>
      <p:pic>
        <p:nvPicPr>
          <p:cNvPr id="16388" name="Picture 4" descr="http://audiobrad.com/wp-content/uploads/2012/02/Water-Cycle-Percolation.jpg"/>
          <p:cNvPicPr>
            <a:picLocks noChangeAspect="1" noChangeArrowheads="1"/>
          </p:cNvPicPr>
          <p:nvPr/>
        </p:nvPicPr>
        <p:blipFill>
          <a:blip r:embed="rId2"/>
          <a:srcRect/>
          <a:stretch>
            <a:fillRect/>
          </a:stretch>
        </p:blipFill>
        <p:spPr bwMode="auto">
          <a:xfrm>
            <a:off x="1524000" y="2667000"/>
            <a:ext cx="5657850" cy="3743325"/>
          </a:xfrm>
          <a:prstGeom prst="rect">
            <a:avLst/>
          </a:prstGeom>
          <a:noFill/>
        </p:spPr>
      </p:pic>
      <p:sp>
        <p:nvSpPr>
          <p:cNvPr id="6" name="TextBox 5"/>
          <p:cNvSpPr txBox="1"/>
          <p:nvPr/>
        </p:nvSpPr>
        <p:spPr>
          <a:xfrm>
            <a:off x="0" y="0"/>
            <a:ext cx="1524000" cy="646331"/>
          </a:xfrm>
          <a:prstGeom prst="rect">
            <a:avLst/>
          </a:prstGeom>
          <a:solidFill>
            <a:srgbClr val="FFFF00"/>
          </a:solidFill>
        </p:spPr>
        <p:txBody>
          <a:bodyPr wrap="square" rtlCol="0">
            <a:spAutoFit/>
          </a:bodyPr>
          <a:lstStyle/>
          <a:p>
            <a:pPr algn="ctr"/>
            <a:r>
              <a:rPr lang="en-US" b="1" dirty="0" smtClean="0"/>
              <a:t>vocabulary</a:t>
            </a:r>
          </a:p>
          <a:p>
            <a:pPr algn="ctr"/>
            <a:r>
              <a:rPr lang="en-US" b="1" dirty="0" smtClean="0"/>
              <a:t>word!</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8229600" cy="1752600"/>
          </a:xfrm>
        </p:spPr>
        <p:txBody>
          <a:bodyPr>
            <a:normAutofit/>
          </a:bodyPr>
          <a:lstStyle/>
          <a:p>
            <a:pPr lvl="0"/>
            <a:r>
              <a:rPr lang="en-US" sz="3600" b="1" dirty="0">
                <a:solidFill>
                  <a:srgbClr val="FF0000"/>
                </a:solidFill>
              </a:rPr>
              <a:t>infiltration</a:t>
            </a:r>
            <a:r>
              <a:rPr lang="en-US" sz="3600" b="1" dirty="0"/>
              <a:t> – when the water enters the soil surface after falling from the atmosphere.</a:t>
            </a:r>
          </a:p>
          <a:p>
            <a:endParaRPr lang="en-US" sz="3600" b="1" dirty="0"/>
          </a:p>
        </p:txBody>
      </p:sp>
      <p:sp>
        <p:nvSpPr>
          <p:cNvPr id="4" name="TextBox 3"/>
          <p:cNvSpPr txBox="1"/>
          <p:nvPr/>
        </p:nvSpPr>
        <p:spPr>
          <a:xfrm>
            <a:off x="0" y="0"/>
            <a:ext cx="1524000" cy="646331"/>
          </a:xfrm>
          <a:prstGeom prst="rect">
            <a:avLst/>
          </a:prstGeom>
          <a:solidFill>
            <a:srgbClr val="FFFF00"/>
          </a:solidFill>
        </p:spPr>
        <p:txBody>
          <a:bodyPr wrap="square" rtlCol="0">
            <a:spAutoFit/>
          </a:bodyPr>
          <a:lstStyle/>
          <a:p>
            <a:pPr algn="ctr"/>
            <a:r>
              <a:rPr lang="en-US" b="1" dirty="0" smtClean="0"/>
              <a:t>vocabulary</a:t>
            </a:r>
          </a:p>
          <a:p>
            <a:pPr algn="ctr"/>
            <a:r>
              <a:rPr lang="en-US" b="1" dirty="0" smtClean="0"/>
              <a:t>word!</a:t>
            </a:r>
            <a:endParaRPr lang="en-US" b="1" dirty="0"/>
          </a:p>
        </p:txBody>
      </p:sp>
      <p:pic>
        <p:nvPicPr>
          <p:cNvPr id="19458" name="Picture 2" descr="http://2.bp.blogspot.com/-ypfvgmZnKcA/TlDbEMyGXgI/AAAAAAAANgU/e6fa56g05Xw/s640/Infiltration.jpg"/>
          <p:cNvPicPr>
            <a:picLocks noChangeAspect="1" noChangeArrowheads="1"/>
          </p:cNvPicPr>
          <p:nvPr/>
        </p:nvPicPr>
        <p:blipFill>
          <a:blip r:embed="rId2"/>
          <a:srcRect/>
          <a:stretch>
            <a:fillRect/>
          </a:stretch>
        </p:blipFill>
        <p:spPr bwMode="auto">
          <a:xfrm>
            <a:off x="3733800" y="2057400"/>
            <a:ext cx="3505200" cy="45165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Lab</a:t>
            </a:r>
            <a:endParaRPr lang="en-US" sz="6600" b="1" dirty="0"/>
          </a:p>
        </p:txBody>
      </p:sp>
      <p:sp>
        <p:nvSpPr>
          <p:cNvPr id="3" name="Content Placeholder 2"/>
          <p:cNvSpPr>
            <a:spLocks noGrp="1"/>
          </p:cNvSpPr>
          <p:nvPr>
            <p:ph idx="1"/>
          </p:nvPr>
        </p:nvSpPr>
        <p:spPr>
          <a:xfrm>
            <a:off x="457200" y="1600201"/>
            <a:ext cx="8229600" cy="1447799"/>
          </a:xfrm>
        </p:spPr>
        <p:txBody>
          <a:bodyPr/>
          <a:lstStyle/>
          <a:p>
            <a:r>
              <a:rPr lang="en-US" b="1" dirty="0"/>
              <a:t>In this lab, we will test the permeability and porosity of sand, gravel, and soil.</a:t>
            </a:r>
          </a:p>
          <a:p>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799"/>
          </a:xfrm>
        </p:spPr>
        <p:txBody>
          <a:bodyPr>
            <a:normAutofit lnSpcReduction="10000"/>
          </a:bodyPr>
          <a:lstStyle/>
          <a:p>
            <a:pPr>
              <a:spcBef>
                <a:spcPts val="0"/>
              </a:spcBef>
              <a:buNone/>
            </a:pPr>
            <a:r>
              <a:rPr lang="en-US" sz="3600" b="1" u="sng" dirty="0"/>
              <a:t>Procedure for measuring porosity</a:t>
            </a:r>
            <a:endParaRPr lang="en-US" sz="3600" dirty="0"/>
          </a:p>
          <a:p>
            <a:pPr>
              <a:spcBef>
                <a:spcPts val="0"/>
              </a:spcBef>
              <a:buNone/>
            </a:pPr>
            <a:endParaRPr lang="en-US" sz="3600" b="1" dirty="0" smtClean="0"/>
          </a:p>
          <a:p>
            <a:pPr>
              <a:spcBef>
                <a:spcPts val="0"/>
              </a:spcBef>
              <a:buNone/>
            </a:pPr>
            <a:r>
              <a:rPr lang="en-US" sz="3600" b="1" dirty="0" smtClean="0"/>
              <a:t>1.  Measure </a:t>
            </a:r>
            <a:r>
              <a:rPr lang="en-US" sz="3600" b="1" dirty="0"/>
              <a:t>out 100 </a:t>
            </a:r>
            <a:r>
              <a:rPr lang="en-US" sz="3600" b="1" dirty="0" err="1"/>
              <a:t>mL</a:t>
            </a:r>
            <a:r>
              <a:rPr lang="en-US" sz="3600" b="1" dirty="0"/>
              <a:t> of water in the </a:t>
            </a:r>
            <a:r>
              <a:rPr lang="en-US" sz="3600" b="1" dirty="0" smtClean="0"/>
              <a:t>   </a:t>
            </a:r>
          </a:p>
          <a:p>
            <a:pPr>
              <a:spcBef>
                <a:spcPts val="0"/>
              </a:spcBef>
              <a:buNone/>
            </a:pPr>
            <a:r>
              <a:rPr lang="en-US" sz="3600" b="1" dirty="0" smtClean="0"/>
              <a:t>     graduated </a:t>
            </a:r>
            <a:r>
              <a:rPr lang="en-US" sz="3600" b="1" dirty="0"/>
              <a:t>cylinder. </a:t>
            </a:r>
          </a:p>
          <a:p>
            <a:pPr>
              <a:spcBef>
                <a:spcPts val="0"/>
              </a:spcBef>
              <a:buNone/>
            </a:pPr>
            <a:endParaRPr lang="en-US" sz="3600" b="1" dirty="0" smtClean="0"/>
          </a:p>
          <a:p>
            <a:pPr>
              <a:spcBef>
                <a:spcPts val="0"/>
              </a:spcBef>
              <a:buNone/>
            </a:pPr>
            <a:r>
              <a:rPr lang="en-US" sz="3600" b="1" dirty="0" smtClean="0"/>
              <a:t>2.  Pour </a:t>
            </a:r>
            <a:r>
              <a:rPr lang="en-US" sz="3600" b="1" dirty="0"/>
              <a:t>the 100 </a:t>
            </a:r>
            <a:r>
              <a:rPr lang="en-US" sz="3600" b="1" dirty="0" err="1"/>
              <a:t>mL</a:t>
            </a:r>
            <a:r>
              <a:rPr lang="en-US" sz="3600" b="1" dirty="0"/>
              <a:t> of water in one of the </a:t>
            </a:r>
            <a:r>
              <a:rPr lang="en-US" sz="3600" b="1" dirty="0" smtClean="0"/>
              <a:t>    </a:t>
            </a:r>
          </a:p>
          <a:p>
            <a:pPr>
              <a:spcBef>
                <a:spcPts val="0"/>
              </a:spcBef>
              <a:buNone/>
            </a:pPr>
            <a:r>
              <a:rPr lang="en-US" sz="3600" b="1" dirty="0" smtClean="0"/>
              <a:t>     cups </a:t>
            </a:r>
            <a:r>
              <a:rPr lang="en-US" sz="3600" b="1" dirty="0"/>
              <a:t>and use the marker to mark the </a:t>
            </a:r>
            <a:endParaRPr lang="en-US" sz="3600" b="1" dirty="0" smtClean="0"/>
          </a:p>
          <a:p>
            <a:pPr>
              <a:spcBef>
                <a:spcPts val="0"/>
              </a:spcBef>
              <a:buNone/>
            </a:pPr>
            <a:r>
              <a:rPr lang="en-US" sz="3600" b="1" dirty="0"/>
              <a:t> </a:t>
            </a:r>
            <a:r>
              <a:rPr lang="en-US" sz="3600" b="1" dirty="0" smtClean="0"/>
              <a:t>    level</a:t>
            </a:r>
            <a:r>
              <a:rPr lang="en-US" sz="3600" b="1" dirty="0"/>
              <a:t>.</a:t>
            </a:r>
          </a:p>
          <a:p>
            <a:pPr>
              <a:spcBef>
                <a:spcPts val="0"/>
              </a:spcBef>
              <a:buNone/>
            </a:pPr>
            <a:endParaRPr lang="en-US" sz="3600" b="1" dirty="0" smtClean="0"/>
          </a:p>
          <a:p>
            <a:pPr>
              <a:spcBef>
                <a:spcPts val="0"/>
              </a:spcBef>
              <a:buNone/>
            </a:pPr>
            <a:r>
              <a:rPr lang="en-US" sz="3600" b="1" dirty="0" smtClean="0"/>
              <a:t>3</a:t>
            </a:r>
            <a:r>
              <a:rPr lang="en-US" sz="3600" b="1" dirty="0"/>
              <a:t>.  Pour the water back into the graduated cylinder.</a:t>
            </a:r>
          </a:p>
          <a:p>
            <a:pPr>
              <a:spcBef>
                <a:spcPts val="0"/>
              </a:spcBef>
              <a:buNone/>
            </a:pPr>
            <a:endParaRPr lang="en-US" sz="36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1001</Words>
  <Application>Microsoft Office PowerPoint</Application>
  <PresentationFormat>On-screen Show (4:3)</PresentationFormat>
  <Paragraphs>92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Porosity, Permeability and Aquifers</vt:lpstr>
      <vt:lpstr>Slide 2</vt:lpstr>
      <vt:lpstr>Slide 3</vt:lpstr>
      <vt:lpstr>Slide 4</vt:lpstr>
      <vt:lpstr>Color the blue areas on your diagram and glue into your notes</vt:lpstr>
      <vt:lpstr>Slide 6</vt:lpstr>
      <vt:lpstr>Slide 7</vt:lpstr>
      <vt:lpstr>Lab</vt:lpstr>
      <vt:lpstr>Slide 9</vt:lpstr>
      <vt:lpstr>Slide 10</vt:lpstr>
      <vt:lpstr>Slide 11</vt:lpstr>
      <vt:lpstr>Slide 12</vt:lpstr>
      <vt:lpstr>Slide 13</vt:lpstr>
      <vt:lpstr>Slide 14</vt:lpstr>
      <vt:lpstr>Slide 15</vt:lpstr>
      <vt:lpstr>Aquifers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Porosity, Permeability and Aquifers</dc:title>
  <dc:creator>skeadle</dc:creator>
  <cp:lastModifiedBy>skeadle</cp:lastModifiedBy>
  <cp:revision>13</cp:revision>
  <dcterms:created xsi:type="dcterms:W3CDTF">2014-10-13T14:22:22Z</dcterms:created>
  <dcterms:modified xsi:type="dcterms:W3CDTF">2014-10-14T19:42:51Z</dcterms:modified>
</cp:coreProperties>
</file>